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66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6DFF4-897D-4F24-8F36-735F427CBA6B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F5172-6862-4093-8F48-3F5E7390D24E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22</a:t>
            </a:fld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24</a:t>
            </a:fld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25</a:t>
            </a:fld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26</a:t>
            </a:fld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27</a:t>
            </a:fld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28</a:t>
            </a:fld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29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30</a:t>
            </a:fld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31</a:t>
            </a:fld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32</a:t>
            </a:fld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33</a:t>
            </a:fld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34</a:t>
            </a:fld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35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F5172-6862-4093-8F48-3F5E7390D24E}" type="slidenum">
              <a:rPr lang="en-CA" smtClean="0"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C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CD269A-4F5D-46E7-85CA-A15D6D523F53}" type="datetimeFigureOut">
              <a:rPr lang="en-CA" smtClean="0"/>
              <a:t>09/09/2011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AC567C-837B-483C-B74F-1B9885E010D1}" type="slidenum">
              <a:rPr lang="en-CA" smtClean="0"/>
              <a:t>‹#›</a:t>
            </a:fld>
            <a:endParaRPr lang="en-C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EMP5179 F</a:t>
            </a:r>
          </a:p>
          <a:p>
            <a:endParaRPr lang="en-US" dirty="0"/>
          </a:p>
          <a:p>
            <a:r>
              <a:rPr lang="en-US" dirty="0" err="1" smtClean="0"/>
              <a:t>Nour</a:t>
            </a:r>
            <a:r>
              <a:rPr lang="en-US" dirty="0" smtClean="0"/>
              <a:t> El </a:t>
            </a:r>
            <a:r>
              <a:rPr lang="en-US" dirty="0" err="1" smtClean="0"/>
              <a:t>Kadri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Manufacturing Systems Analysis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Example: Reasoning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Why?</a:t>
            </a:r>
          </a:p>
          <a:p>
            <a:r>
              <a:rPr lang="en-US" dirty="0" smtClean="0"/>
              <a:t>There is significant </a:t>
            </a:r>
            <a:r>
              <a:rPr lang="en-US" dirty="0" smtClean="0">
                <a:solidFill>
                  <a:srgbClr val="FF0000"/>
                </a:solidFill>
              </a:rPr>
              <a:t>setup times </a:t>
            </a:r>
            <a:r>
              <a:rPr lang="en-US" dirty="0" smtClean="0"/>
              <a:t>that need to be considered. If there is no proper consideration in such situations, changeovers will occur too often,  and waste capacity.</a:t>
            </a:r>
          </a:p>
          <a:p>
            <a:r>
              <a:rPr lang="en-US" dirty="0" smtClean="0"/>
              <a:t>Any rules that do not consider setup times in this factory will perform poorly.</a:t>
            </a: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Definitions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Manufacturing</a:t>
            </a:r>
            <a:r>
              <a:rPr lang="en-US" dirty="0" smtClean="0"/>
              <a:t>: the transformation of material into something useful and portable.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Manufacturing System</a:t>
            </a:r>
            <a:r>
              <a:rPr lang="en-US" dirty="0" smtClean="0"/>
              <a:t>: A Manufacturing System is a set of machines, transportation elements, computers, storage buffers, people, and other items that are used together for manufacturing. These items are </a:t>
            </a:r>
            <a:r>
              <a:rPr lang="en-US" dirty="0" smtClean="0">
                <a:solidFill>
                  <a:srgbClr val="FF0000"/>
                </a:solidFill>
              </a:rPr>
              <a:t>Resources</a:t>
            </a:r>
            <a:r>
              <a:rPr lang="en-US" dirty="0" smtClean="0"/>
              <a:t>.</a:t>
            </a: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Synonyms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Manufacturing System: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Factory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Production System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Fabrication Facility</a:t>
            </a:r>
          </a:p>
          <a:p>
            <a:pPr lvl="1">
              <a:buNone/>
            </a:pPr>
            <a:endParaRPr lang="en-US" sz="24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Subsets of Manufacturing Systems which are themselves systems, are referred to as:</a:t>
            </a:r>
            <a:r>
              <a:rPr lang="en-US" dirty="0" smtClean="0">
                <a:solidFill>
                  <a:srgbClr val="0070C0"/>
                </a:solidFill>
              </a:rPr>
              <a:t> cells, work centers, work stations</a:t>
            </a:r>
            <a:endParaRPr lang="en-CA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Recurring Issues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Frequent new product introductions (NPIs)</a:t>
            </a:r>
          </a:p>
          <a:p>
            <a:r>
              <a:rPr lang="en-US" dirty="0" smtClean="0"/>
              <a:t>Product life time often short.</a:t>
            </a:r>
          </a:p>
          <a:p>
            <a:r>
              <a:rPr lang="en-US" dirty="0" smtClean="0"/>
              <a:t>Process life time often short.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This leads to frequent building and rebuilding of factories.</a:t>
            </a:r>
            <a:endParaRPr lang="en-C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Consequent Needs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4000"/>
            <a:ext cx="8503920" cy="4575048"/>
          </a:xfrm>
        </p:spPr>
        <p:txBody>
          <a:bodyPr/>
          <a:lstStyle/>
          <a:p>
            <a:r>
              <a:rPr lang="en-US" dirty="0" smtClean="0"/>
              <a:t>Tools to predict performance of proposed factory design.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Tools for optimal real time management (control) of factories.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Manufacturing Systems Engineering professionals who understand factories as complex systems.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Basic Issues – Quantity and Quality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Quantity: How much and when</a:t>
            </a:r>
          </a:p>
          <a:p>
            <a:r>
              <a:rPr lang="en-US" dirty="0" smtClean="0"/>
              <a:t>Quality: How well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We will focus on both.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General Statement: Variability is the enemy of manufacturing. </a:t>
            </a:r>
          </a:p>
          <a:p>
            <a:r>
              <a:rPr lang="en-US" dirty="0" smtClean="0"/>
              <a:t>How to minimize variability is the challenge that yields much better performance.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Conflicting Objectives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Make to Stock:</a:t>
            </a:r>
          </a:p>
          <a:p>
            <a:pPr lvl="1"/>
            <a:r>
              <a:rPr lang="en-US" dirty="0" smtClean="0"/>
              <a:t>Items available when a customer arrives. (lots of inventory)</a:t>
            </a:r>
          </a:p>
          <a:p>
            <a:pPr lvl="1"/>
            <a:r>
              <a:rPr lang="en-US" dirty="0" smtClean="0"/>
              <a:t>High profits and low prices (little inventory)</a:t>
            </a:r>
          </a:p>
          <a:p>
            <a:r>
              <a:rPr lang="en-US" dirty="0" smtClean="0"/>
              <a:t>Make to Order:</a:t>
            </a:r>
          </a:p>
          <a:p>
            <a:r>
              <a:rPr lang="en-US" dirty="0" smtClean="0"/>
              <a:t>Early Delivery </a:t>
            </a:r>
            <a:r>
              <a:rPr lang="en-US" dirty="0" smtClean="0"/>
              <a:t>P</a:t>
            </a:r>
            <a:r>
              <a:rPr lang="en-US" dirty="0" smtClean="0"/>
              <a:t>romises: (unreliable promises or excess capacity)</a:t>
            </a:r>
          </a:p>
          <a:p>
            <a:pPr lvl="1"/>
            <a:r>
              <a:rPr lang="en-US" dirty="0" smtClean="0"/>
              <a:t>Reliable Delivery Promises (late promises or  excess capacity)</a:t>
            </a:r>
          </a:p>
          <a:p>
            <a:pPr lvl="1"/>
            <a:r>
              <a:rPr lang="en-US" dirty="0" smtClean="0"/>
              <a:t>High profits and low prices (no excess capacity)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Concepts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Complexity</a:t>
            </a:r>
            <a:r>
              <a:rPr lang="en-US" dirty="0" smtClean="0"/>
              <a:t>: collections of things having properties that are non-obvious functions of the things collected.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Non-Synchronism (especially randomness) and its consequences</a:t>
            </a:r>
            <a:r>
              <a:rPr lang="en-US" dirty="0" smtClean="0"/>
              <a:t>: Factories do not run like clockwork.</a:t>
            </a:r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Concepts: Operation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5334000"/>
            <a:ext cx="8503920" cy="76504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Nothing happens unless </a:t>
            </a:r>
            <a:r>
              <a:rPr lang="en-US" dirty="0" smtClean="0">
                <a:solidFill>
                  <a:srgbClr val="FF0000"/>
                </a:solidFill>
              </a:rPr>
              <a:t>Everything</a:t>
            </a:r>
            <a:r>
              <a:rPr lang="en-US" dirty="0" smtClean="0"/>
              <a:t> is present</a:t>
            </a:r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905000"/>
            <a:ext cx="56959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Concepts: Waiting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Whatever does not arrive, something or someone has to wait:</a:t>
            </a:r>
          </a:p>
          <a:p>
            <a:pPr lvl="1"/>
            <a:r>
              <a:rPr lang="en-US" dirty="0" smtClean="0"/>
              <a:t>Inventory: parts waiting</a:t>
            </a:r>
          </a:p>
          <a:p>
            <a:pPr lvl="1"/>
            <a:r>
              <a:rPr lang="en-US" dirty="0" smtClean="0"/>
              <a:t>Under-utilization: Machines waiting</a:t>
            </a:r>
          </a:p>
          <a:p>
            <a:pPr lvl="1"/>
            <a:r>
              <a:rPr lang="en-US" dirty="0" smtClean="0"/>
              <a:t>Idle work force: Operators waiting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9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Manufacturing Systems Overview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Goals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498848"/>
          </a:xfrm>
        </p:spPr>
        <p:txBody>
          <a:bodyPr/>
          <a:lstStyle/>
          <a:p>
            <a:r>
              <a:rPr lang="en-US" dirty="0" smtClean="0"/>
              <a:t>To explain important measures of Systems Performance.</a:t>
            </a:r>
          </a:p>
          <a:p>
            <a:r>
              <a:rPr lang="en-US" dirty="0" smtClean="0"/>
              <a:t>To Show the importance of Random, potentially disruptive events in factories</a:t>
            </a:r>
          </a:p>
          <a:p>
            <a:r>
              <a:rPr lang="en-US" dirty="0" smtClean="0"/>
              <a:t>To give some intuition about the behavior of such systems</a:t>
            </a:r>
          </a:p>
          <a:p>
            <a:r>
              <a:rPr lang="en-US" dirty="0" smtClean="0"/>
              <a:t>To describe some current tools and methods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Kinds of Systems: Flow Shop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4191000"/>
            <a:ext cx="8503920" cy="1908048"/>
          </a:xfrm>
        </p:spPr>
        <p:txBody>
          <a:bodyPr/>
          <a:lstStyle/>
          <a:p>
            <a:r>
              <a:rPr lang="en-US" dirty="0" smtClean="0"/>
              <a:t>Sometimes referred to as: </a:t>
            </a:r>
            <a:r>
              <a:rPr lang="en-US" dirty="0" smtClean="0">
                <a:solidFill>
                  <a:srgbClr val="FF0000"/>
                </a:solidFill>
              </a:rPr>
              <a:t>Flow Line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Transfer Line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1"/>
                </a:solidFill>
              </a:rPr>
              <a:t>Production Line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Traditionally used for high volume, low variability production.</a:t>
            </a:r>
          </a:p>
          <a:p>
            <a:endParaRPr lang="en-C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828800"/>
            <a:ext cx="7162800" cy="1857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Kinds of Systems: Assembly System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4191000"/>
            <a:ext cx="8503920" cy="1908048"/>
          </a:xfrm>
        </p:spPr>
        <p:txBody>
          <a:bodyPr/>
          <a:lstStyle/>
          <a:p>
            <a:r>
              <a:rPr lang="en-US" dirty="0" smtClean="0"/>
              <a:t>Assembly Systems are </a:t>
            </a:r>
            <a:r>
              <a:rPr lang="en-US" dirty="0" smtClean="0">
                <a:solidFill>
                  <a:srgbClr val="0070C0"/>
                </a:solidFill>
              </a:rPr>
              <a:t>trees</a:t>
            </a:r>
            <a:r>
              <a:rPr lang="en-US" dirty="0" smtClean="0"/>
              <a:t>, and may involve </a:t>
            </a:r>
            <a:r>
              <a:rPr lang="en-US" dirty="0" smtClean="0">
                <a:solidFill>
                  <a:srgbClr val="0070C0"/>
                </a:solidFill>
              </a:rPr>
              <a:t>thousands</a:t>
            </a:r>
            <a:r>
              <a:rPr lang="en-US" dirty="0" smtClean="0"/>
              <a:t> of parts.</a:t>
            </a:r>
            <a:endParaRPr lang="en-C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828800"/>
            <a:ext cx="66294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Kinds of Systems: Closed Loop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4724400"/>
            <a:ext cx="8503920" cy="1374648"/>
          </a:xfrm>
        </p:spPr>
        <p:txBody>
          <a:bodyPr/>
          <a:lstStyle/>
          <a:p>
            <a:r>
              <a:rPr lang="en-US" dirty="0" smtClean="0"/>
              <a:t>Limited number of pallets or fixtures.</a:t>
            </a:r>
          </a:p>
          <a:p>
            <a:r>
              <a:rPr lang="en-US" dirty="0" smtClean="0"/>
              <a:t>Pallets or fixtures travel in a closed loop.</a:t>
            </a:r>
            <a:endParaRPr lang="en-C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600200"/>
            <a:ext cx="6324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Kinds of Systems: Reentrant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5257800"/>
            <a:ext cx="8503920" cy="1143000"/>
          </a:xfrm>
        </p:spPr>
        <p:txBody>
          <a:bodyPr/>
          <a:lstStyle/>
          <a:p>
            <a:r>
              <a:rPr lang="en-US" dirty="0" smtClean="0"/>
              <a:t>Very common in semiconductor fabrication</a:t>
            </a:r>
            <a:endParaRPr lang="en-C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00200"/>
            <a:ext cx="6191250" cy="359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Kinds of Systems: Job Shop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Machines not organized according to process flow</a:t>
            </a:r>
          </a:p>
          <a:p>
            <a:r>
              <a:rPr lang="en-US" dirty="0" smtClean="0"/>
              <a:t>Often, machines grouped by department.</a:t>
            </a:r>
          </a:p>
          <a:p>
            <a:pPr lvl="1"/>
            <a:r>
              <a:rPr lang="en-US" dirty="0" smtClean="0"/>
              <a:t>Mill department.</a:t>
            </a:r>
          </a:p>
          <a:p>
            <a:pPr lvl="1"/>
            <a:r>
              <a:rPr lang="en-US" dirty="0" smtClean="0"/>
              <a:t>Lathe department.</a:t>
            </a:r>
          </a:p>
          <a:p>
            <a:pPr lvl="1"/>
            <a:r>
              <a:rPr lang="en-US" dirty="0" smtClean="0"/>
              <a:t>…</a:t>
            </a:r>
            <a:endParaRPr lang="en-US" dirty="0" smtClean="0"/>
          </a:p>
          <a:p>
            <a:r>
              <a:rPr lang="en-US" dirty="0" smtClean="0"/>
              <a:t>Great variety of products.</a:t>
            </a:r>
          </a:p>
          <a:p>
            <a:r>
              <a:rPr lang="en-US" dirty="0" smtClean="0"/>
              <a:t> Different products follow different paths.</a:t>
            </a:r>
          </a:p>
          <a:p>
            <a:r>
              <a:rPr lang="en-US" dirty="0" smtClean="0"/>
              <a:t>Complex management. </a:t>
            </a:r>
            <a:endParaRPr lang="en-C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Two Issues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Efficient Design of Systems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Efficient operation of systems after they are built.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Time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factory performance measures are about time.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Production Rate</a:t>
            </a:r>
            <a:r>
              <a:rPr lang="en-US" dirty="0" smtClean="0"/>
              <a:t>: How much is made in a given time.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Lead Time</a:t>
            </a:r>
            <a:r>
              <a:rPr lang="en-US" dirty="0" smtClean="0"/>
              <a:t>: How much time before delivery.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Cycle Time</a:t>
            </a:r>
            <a:r>
              <a:rPr lang="en-US" dirty="0" smtClean="0"/>
              <a:t>: How much time a part spends in the factory.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Delivery Reliability</a:t>
            </a:r>
            <a:r>
              <a:rPr lang="en-US" dirty="0" smtClean="0"/>
              <a:t>: How often a factory delivers on time.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Capital pay-back Period</a:t>
            </a:r>
            <a:r>
              <a:rPr lang="en-US" dirty="0" smtClean="0"/>
              <a:t>: the time until the company gets its investment back.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Time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Time appears in two forms:</a:t>
            </a:r>
          </a:p>
          <a:p>
            <a:pPr lvl="1"/>
            <a:r>
              <a:rPr lang="en-US" dirty="0" smtClean="0"/>
              <a:t>Delay</a:t>
            </a:r>
          </a:p>
          <a:p>
            <a:pPr lvl="1"/>
            <a:r>
              <a:rPr lang="en-US" dirty="0" smtClean="0"/>
              <a:t>Capacity Utilization</a:t>
            </a:r>
          </a:p>
          <a:p>
            <a:r>
              <a:rPr lang="en-US" dirty="0" smtClean="0"/>
              <a:t>Every action has impact on both</a:t>
            </a:r>
            <a:endParaRPr lang="en-C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Time -Delay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operation that takes 10 minutes, adds 10 minutes to the </a:t>
            </a:r>
            <a:r>
              <a:rPr lang="en-US" dirty="0" smtClean="0">
                <a:solidFill>
                  <a:srgbClr val="FF0000"/>
                </a:solidFill>
              </a:rPr>
              <a:t>Delay</a:t>
            </a:r>
            <a:r>
              <a:rPr lang="en-US" dirty="0" smtClean="0"/>
              <a:t> that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A work piece experiences while undergoing that operation</a:t>
            </a:r>
          </a:p>
          <a:p>
            <a:pPr lvl="1"/>
            <a:r>
              <a:rPr lang="en-US" dirty="0" smtClean="0"/>
              <a:t>Every other work piece experiences that is waiting while the first is being processed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Time – Capacity Utilization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operation that takes 10 </a:t>
            </a:r>
            <a:r>
              <a:rPr lang="en-US" dirty="0" smtClean="0"/>
              <a:t>minutes, takes up 10 minutes of the available time of</a:t>
            </a:r>
          </a:p>
          <a:p>
            <a:pPr lvl="1"/>
            <a:r>
              <a:rPr lang="en-US" dirty="0" smtClean="0"/>
              <a:t>A machine</a:t>
            </a:r>
          </a:p>
          <a:p>
            <a:pPr lvl="1"/>
            <a:r>
              <a:rPr lang="en-US" dirty="0" smtClean="0"/>
              <a:t>An operator</a:t>
            </a:r>
          </a:p>
          <a:p>
            <a:pPr lvl="1"/>
            <a:r>
              <a:rPr lang="en-US" dirty="0" smtClean="0"/>
              <a:t>Or other resources</a:t>
            </a:r>
          </a:p>
          <a:p>
            <a:r>
              <a:rPr lang="en-US" dirty="0" smtClean="0"/>
              <a:t>Since there is a limited number of minutes of each available resource, there are a limited number of operations that can be done. 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Problems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Manufacturing Systems Engineering is not mature as a discipline as other forms of Engineering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Practitioners are encouraged to rely on Gurus, Slogans and Black Boxes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 is a Gap between Theory and Practice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Time – Production Rate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Operation time</a:t>
            </a:r>
            <a:r>
              <a:rPr lang="en-US" dirty="0" smtClean="0"/>
              <a:t>: time that a machine takes to perform an operation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Production Rate</a:t>
            </a:r>
            <a:r>
              <a:rPr lang="en-US" dirty="0" smtClean="0"/>
              <a:t>: the average number of parts that is produced in a time unit. (also called </a:t>
            </a:r>
            <a:r>
              <a:rPr lang="en-US" dirty="0" smtClean="0">
                <a:solidFill>
                  <a:srgbClr val="0070C0"/>
                </a:solidFill>
              </a:rPr>
              <a:t>throughput</a:t>
            </a:r>
            <a:r>
              <a:rPr lang="en-US" dirty="0" smtClean="0"/>
              <a:t>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nothing interesting ever happens (failure, etc…),</a:t>
            </a:r>
          </a:p>
          <a:p>
            <a:pPr>
              <a:buNone/>
            </a:pPr>
            <a:r>
              <a:rPr lang="en-US" dirty="0" smtClean="0"/>
              <a:t>		Production rate = 1/operation time</a:t>
            </a:r>
          </a:p>
          <a:p>
            <a:pPr>
              <a:buNone/>
            </a:pPr>
            <a:r>
              <a:rPr lang="en-US" dirty="0" smtClean="0"/>
              <a:t>But something interesting </a:t>
            </a:r>
            <a:r>
              <a:rPr lang="en-US" dirty="0" smtClean="0">
                <a:solidFill>
                  <a:srgbClr val="0070C0"/>
                </a:solidFill>
              </a:rPr>
              <a:t>always</a:t>
            </a:r>
            <a:r>
              <a:rPr lang="en-US" dirty="0" smtClean="0"/>
              <a:t> happens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Time - Capacity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Capacity</a:t>
            </a:r>
            <a:r>
              <a:rPr lang="en-US" dirty="0" smtClean="0"/>
              <a:t>: the maximum possible production rate of a manufacturing system, for systems that are making only one part type.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Short Term Capacity</a:t>
            </a:r>
            <a:r>
              <a:rPr lang="en-US" dirty="0" smtClean="0"/>
              <a:t>: determined by the resources available right now.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Long Term Capacity</a:t>
            </a:r>
            <a:r>
              <a:rPr lang="en-US" dirty="0" smtClean="0"/>
              <a:t>: Determined by the average resource availability.</a:t>
            </a:r>
          </a:p>
          <a:p>
            <a:r>
              <a:rPr lang="en-US" dirty="0" smtClean="0"/>
              <a:t>Capacity is harder to define for systems making more than one part type. Since it is hard to define, it is </a:t>
            </a:r>
            <a:r>
              <a:rPr lang="en-US" dirty="0" smtClean="0">
                <a:solidFill>
                  <a:srgbClr val="0070C0"/>
                </a:solidFill>
              </a:rPr>
              <a:t>very</a:t>
            </a:r>
            <a:r>
              <a:rPr lang="en-US" dirty="0" smtClean="0"/>
              <a:t> hard to calculate.</a:t>
            </a:r>
            <a:endParaRPr lang="en-C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Randomness, Variability, Uncertainty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Factories are full of random events</a:t>
            </a:r>
          </a:p>
          <a:p>
            <a:pPr lvl="1"/>
            <a:r>
              <a:rPr lang="en-US" dirty="0" smtClean="0"/>
              <a:t>Machine Failures</a:t>
            </a:r>
          </a:p>
          <a:p>
            <a:pPr lvl="1"/>
            <a:r>
              <a:rPr lang="en-US" dirty="0" smtClean="0"/>
              <a:t>Change in orders</a:t>
            </a:r>
          </a:p>
          <a:p>
            <a:pPr lvl="1"/>
            <a:r>
              <a:rPr lang="en-US" dirty="0" smtClean="0"/>
              <a:t>Quality Failures</a:t>
            </a:r>
          </a:p>
          <a:p>
            <a:pPr lvl="1"/>
            <a:r>
              <a:rPr lang="en-US" dirty="0" smtClean="0"/>
              <a:t>Human Variability</a:t>
            </a:r>
          </a:p>
          <a:p>
            <a:r>
              <a:rPr lang="en-US" dirty="0" smtClean="0"/>
              <a:t>The economic environment is uncertain</a:t>
            </a:r>
          </a:p>
          <a:p>
            <a:pPr lvl="1"/>
            <a:r>
              <a:rPr lang="en-US" dirty="0" smtClean="0"/>
              <a:t>Demand variations</a:t>
            </a:r>
          </a:p>
          <a:p>
            <a:pPr lvl="1"/>
            <a:r>
              <a:rPr lang="en-US" dirty="0" smtClean="0"/>
              <a:t>Supplier unreliability</a:t>
            </a:r>
          </a:p>
          <a:p>
            <a:pPr lvl="1"/>
            <a:r>
              <a:rPr lang="en-US" dirty="0" smtClean="0"/>
              <a:t>Changes in costs and prices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Randomness, Variability, Uncertainty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Therefore,</a:t>
            </a:r>
          </a:p>
          <a:p>
            <a:r>
              <a:rPr lang="en-US" dirty="0" smtClean="0"/>
              <a:t>Factories should be designed as reliably as possible, to avoid creating variability</a:t>
            </a:r>
            <a:r>
              <a:rPr lang="en-CA" dirty="0" smtClean="0"/>
              <a:t>;</a:t>
            </a:r>
          </a:p>
          <a:p>
            <a:r>
              <a:rPr lang="en-US" dirty="0" smtClean="0"/>
              <a:t>Factories should be designed with </a:t>
            </a:r>
            <a:r>
              <a:rPr lang="en-US" dirty="0" smtClean="0">
                <a:solidFill>
                  <a:srgbClr val="FF0000"/>
                </a:solidFill>
              </a:rPr>
              <a:t>shock absorbers</a:t>
            </a:r>
            <a:r>
              <a:rPr lang="en-US" dirty="0" smtClean="0"/>
              <a:t>, to reduce the propagation of variability</a:t>
            </a:r>
          </a:p>
          <a:p>
            <a:r>
              <a:rPr lang="en-US" dirty="0" smtClean="0"/>
              <a:t>Factories must be operated in a way that minimizes the </a:t>
            </a:r>
            <a:r>
              <a:rPr lang="en-US" dirty="0" smtClean="0">
                <a:solidFill>
                  <a:srgbClr val="0070C0"/>
                </a:solidFill>
              </a:rPr>
              <a:t>creation</a:t>
            </a:r>
            <a:r>
              <a:rPr lang="en-US" dirty="0" smtClean="0"/>
              <a:t> of variability;</a:t>
            </a:r>
          </a:p>
          <a:p>
            <a:r>
              <a:rPr lang="en-US" dirty="0" smtClean="0"/>
              <a:t>Factories must be operated in a way that minimizes the </a:t>
            </a:r>
            <a:r>
              <a:rPr lang="en-US" dirty="0" smtClean="0">
                <a:solidFill>
                  <a:srgbClr val="0070C0"/>
                </a:solidFill>
              </a:rPr>
              <a:t>propagation</a:t>
            </a:r>
            <a:r>
              <a:rPr lang="en-US" dirty="0" smtClean="0"/>
              <a:t> </a:t>
            </a:r>
            <a:r>
              <a:rPr lang="en-US" dirty="0" smtClean="0"/>
              <a:t>of variability</a:t>
            </a:r>
            <a:endParaRPr 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Randomness, Variability, Uncertainty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Thus:</a:t>
            </a:r>
          </a:p>
          <a:p>
            <a:r>
              <a:rPr lang="en-US" dirty="0" smtClean="0"/>
              <a:t>All engineers should know probability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specially manufacturing systems engineers</a:t>
            </a:r>
            <a:endParaRPr lang="en-CA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References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Stanely</a:t>
            </a:r>
            <a:r>
              <a:rPr lang="en-US" dirty="0" smtClean="0"/>
              <a:t> Gershwin</a:t>
            </a:r>
          </a:p>
          <a:p>
            <a:r>
              <a:rPr lang="en-US" dirty="0" smtClean="0"/>
              <a:t>OCW.MIT.edu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Other Problems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Research Literature incomplete – Practitioners often unaware of what exists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Terminology, Notation, Basic Assumptions not standardized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Separation of Product, Process, </a:t>
            </a:r>
            <a:r>
              <a:rPr lang="en-US" dirty="0"/>
              <a:t>S</a:t>
            </a:r>
            <a:r>
              <a:rPr lang="en-US" dirty="0" smtClean="0"/>
              <a:t>ystem Design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More Problems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Confusion about objectives: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Maximize Capacity?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Minimize Capacity Variability?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Maximize Capacity Utilization?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Minimize Lead time?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Minimize Lead time Variability?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Maximize Profit?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</a:rPr>
              <a:t>System issues are often studied last, if at all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Additional Problems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Manufacturing gets no respect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Systems not designed with engineering methods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Product designers and sales staff are not informed of manufacturing costs and constraints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Black box thinking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Factories not treated as systems to be analyzed and engineered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Simplistic ideas often used for management and design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And More Problems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Reliable Systems intuition is lacking. As a consequence, there is….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rgbClr val="002060"/>
                </a:solidFill>
              </a:rPr>
              <a:t>Management by Software:</a:t>
            </a:r>
          </a:p>
          <a:p>
            <a:pPr lvl="1"/>
            <a:r>
              <a:rPr lang="en-US" dirty="0" smtClean="0"/>
              <a:t>Managers buy software to </a:t>
            </a:r>
            <a:r>
              <a:rPr lang="en-US" dirty="0" smtClean="0">
                <a:solidFill>
                  <a:srgbClr val="FF0000"/>
                </a:solidFill>
              </a:rPr>
              <a:t>make</a:t>
            </a:r>
            <a:r>
              <a:rPr lang="en-US" dirty="0" smtClean="0"/>
              <a:t> production decisions, rather than use software to aid in the decision making process.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rgbClr val="002060"/>
                </a:solidFill>
              </a:rPr>
              <a:t>Management by Slogan:</a:t>
            </a:r>
          </a:p>
          <a:p>
            <a:pPr lvl="1"/>
            <a:r>
              <a:rPr lang="en-US" dirty="0" smtClean="0"/>
              <a:t>Gurus provide simple solutions which sometimes work. </a:t>
            </a:r>
            <a:r>
              <a:rPr lang="en-US" dirty="0" smtClean="0">
                <a:solidFill>
                  <a:srgbClr val="FF0000"/>
                </a:solidFill>
              </a:rPr>
              <a:t>Sometimes!</a:t>
            </a:r>
          </a:p>
          <a:p>
            <a:pPr lvl="1"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Observation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a system is not well understood, rules proliferate</a:t>
            </a:r>
          </a:p>
          <a:p>
            <a:r>
              <a:rPr lang="en-US" dirty="0" smtClean="0"/>
              <a:t>This is because rules are brought in to regulate behavior.</a:t>
            </a:r>
          </a:p>
          <a:p>
            <a:r>
              <a:rPr lang="en-US" dirty="0" smtClean="0"/>
              <a:t>But the rules lead to unexpected, undesirable behavior. (Why)</a:t>
            </a:r>
          </a:p>
          <a:p>
            <a:endParaRPr lang="en-US" dirty="0" smtClean="0"/>
          </a:p>
          <a:p>
            <a:r>
              <a:rPr lang="en-US" dirty="0" smtClean="0"/>
              <a:t>New rules are derived to regulate the new behavior….etc.</a:t>
            </a:r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Example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factory starts with one rule: </a:t>
            </a:r>
            <a:r>
              <a:rPr lang="en-US" dirty="0" smtClean="0">
                <a:solidFill>
                  <a:srgbClr val="FF0000"/>
                </a:solidFill>
              </a:rPr>
              <a:t>Do the latest job first</a:t>
            </a:r>
          </a:p>
          <a:p>
            <a:r>
              <a:rPr lang="en-US" dirty="0" smtClean="0"/>
              <a:t>Over time, more and more jobs are later and later.</a:t>
            </a:r>
          </a:p>
          <a:p>
            <a:r>
              <a:rPr lang="en-US" dirty="0" smtClean="0"/>
              <a:t>A new rule is added: </a:t>
            </a:r>
            <a:r>
              <a:rPr lang="en-US" dirty="0" smtClean="0">
                <a:solidFill>
                  <a:srgbClr val="FF0000"/>
                </a:solidFill>
              </a:rPr>
              <a:t>Treat the highest priority customers orders as if their due dates are three weeks earlier than they are.</a:t>
            </a:r>
          </a:p>
          <a:p>
            <a:r>
              <a:rPr lang="en-US" dirty="0" smtClean="0"/>
              <a:t>The low priority customers find other suppliers, but the factory is still late. </a:t>
            </a:r>
            <a:endParaRPr lang="en-CA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677</TotalTime>
  <Words>1212</Words>
  <Application>Microsoft Office PowerPoint</Application>
  <PresentationFormat>On-screen Show (4:3)</PresentationFormat>
  <Paragraphs>232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Civic</vt:lpstr>
      <vt:lpstr>Manufacturing Systems Analysis</vt:lpstr>
      <vt:lpstr>Manufacturing Systems Overview Goals</vt:lpstr>
      <vt:lpstr>Problems</vt:lpstr>
      <vt:lpstr>Other Problems</vt:lpstr>
      <vt:lpstr>More Problems</vt:lpstr>
      <vt:lpstr>Additional Problems</vt:lpstr>
      <vt:lpstr>And More Problems</vt:lpstr>
      <vt:lpstr>Observation</vt:lpstr>
      <vt:lpstr>Example</vt:lpstr>
      <vt:lpstr>Example: Reasoning</vt:lpstr>
      <vt:lpstr>Definitions</vt:lpstr>
      <vt:lpstr>Synonyms</vt:lpstr>
      <vt:lpstr>Recurring Issues</vt:lpstr>
      <vt:lpstr>Consequent Needs</vt:lpstr>
      <vt:lpstr>Basic Issues – Quantity and Quality</vt:lpstr>
      <vt:lpstr>Conflicting Objectives</vt:lpstr>
      <vt:lpstr>Concepts</vt:lpstr>
      <vt:lpstr>Concepts: Operation</vt:lpstr>
      <vt:lpstr>Concepts: Waiting</vt:lpstr>
      <vt:lpstr>Kinds of Systems: Flow Shop</vt:lpstr>
      <vt:lpstr>Kinds of Systems: Assembly System</vt:lpstr>
      <vt:lpstr>Kinds of Systems: Closed Loop</vt:lpstr>
      <vt:lpstr>Kinds of Systems: Reentrant</vt:lpstr>
      <vt:lpstr>Kinds of Systems: Job Shop</vt:lpstr>
      <vt:lpstr>Two Issues</vt:lpstr>
      <vt:lpstr>Time</vt:lpstr>
      <vt:lpstr>Time</vt:lpstr>
      <vt:lpstr>Time -Delay</vt:lpstr>
      <vt:lpstr>Time – Capacity Utilization</vt:lpstr>
      <vt:lpstr>Time – Production Rate</vt:lpstr>
      <vt:lpstr>Time - Capacity</vt:lpstr>
      <vt:lpstr>Randomness, Variability, Uncertainty</vt:lpstr>
      <vt:lpstr>Randomness, Variability, Uncertainty</vt:lpstr>
      <vt:lpstr>Randomness, Variability, Uncertainty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Manufacturing Systems Analysis</dc:title>
  <dc:creator>Nour  Elkadri</dc:creator>
  <cp:lastModifiedBy>Nour  Elkadri</cp:lastModifiedBy>
  <cp:revision>3</cp:revision>
  <dcterms:created xsi:type="dcterms:W3CDTF">2011-09-09T11:11:31Z</dcterms:created>
  <dcterms:modified xsi:type="dcterms:W3CDTF">2011-09-09T22:29:03Z</dcterms:modified>
</cp:coreProperties>
</file>